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23"/>
  </p:notesMasterIdLst>
  <p:sldIdLst>
    <p:sldId id="256" r:id="rId5"/>
    <p:sldId id="258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2" r:id="rId17"/>
    <p:sldId id="363" r:id="rId18"/>
    <p:sldId id="364" r:id="rId19"/>
    <p:sldId id="349" r:id="rId20"/>
    <p:sldId id="348" r:id="rId21"/>
    <p:sldId id="347" r:id="rId22"/>
  </p:sldIdLst>
  <p:sldSz cx="9144000" cy="5143500" type="screen16x9"/>
  <p:notesSz cx="6858000" cy="9144000"/>
  <p:embeddedFontLst>
    <p:embeddedFont>
      <p:font typeface="Advent Pro Light" panose="020B0604020202020204" charset="0"/>
      <p:regular r:id="rId24"/>
      <p:bold r:id="rId25"/>
    </p:embeddedFont>
    <p:embeddedFont>
      <p:font typeface="Anton" pitchFamily="2" charset="0"/>
      <p:regular r:id="rId26"/>
    </p:embeddedFont>
    <p:embeddedFont>
      <p:font typeface="Bahnschrift" panose="020B0502040204020203" pitchFamily="34" charset="0"/>
      <p:regular r:id="rId27"/>
      <p:bold r:id="rId28"/>
    </p:embeddedFont>
    <p:embeddedFont>
      <p:font typeface="Fira Sans Condensed Light" panose="020B0403050000020004" pitchFamily="34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3F2"/>
    <a:srgbClr val="1561DC"/>
    <a:srgbClr val="ABC6D2"/>
    <a:srgbClr val="0A8589"/>
    <a:srgbClr val="053F55"/>
    <a:srgbClr val="175F6E"/>
    <a:srgbClr val="064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B5C239-AF80-40A8-BA1E-E6C8EF2B1A22}">
  <a:tblStyle styleId="{A8B5C239-AF80-40A8-BA1E-E6C8EF2B1A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>
        <p:scale>
          <a:sx n="82" d="100"/>
          <a:sy n="82" d="100"/>
        </p:scale>
        <p:origin x="7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9E6770D-4306-D1DB-9084-81BED21E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EB0D4AE-0B22-005A-88FD-C7EF6F100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597A52C-3641-5621-AA87-DE3F93307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76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08AFA5E-75B2-7ED4-7621-44F420B2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AD2FCB-596A-8DB9-2779-66A26113B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E5519CB-DB00-4B13-CBFF-569C475ED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34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1DFDD09-4973-DF87-D5B3-7DC1354B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B9F1CE9-8896-D1D0-A252-12B5B7106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C95F7713-9159-052D-C507-A9B2FDB00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564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3EB293-9BAA-9C63-6D2B-F3784B254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22CD19CA-507D-96A6-E46E-D0BAE1312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33D3F95-C101-811F-B8CB-AD289897E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48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4D1DA27-CFFA-DD14-3042-4ADBE3DF0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7A9CF00-FA4A-9796-009C-03CD56FBB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AC22E77-83FB-0C39-29EC-484ACCAEE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66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6E43C70-2417-70B8-1BC6-13669E19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CD7E752-7449-612F-9F1E-93164FD20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1BC42D2-C919-7FE9-78F9-DE6860EEA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87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FB70EC8-C549-160B-D55C-152791A88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43E3BCA-2E11-E7C2-2CF0-B2F49DB43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ED912C8-A081-96A4-AB15-4338E15FC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20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09E0EB-2779-BFFB-2934-9DE4AD7F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3866801F-9A2D-EB67-70A5-F2B1550FF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4BE31BD-66D3-CA49-0EB6-F57E00BFB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70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61C0E8-DC46-D2DA-8639-62108A40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A1980C6-8854-B33A-DD2C-FE6AD0976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D0C0E3E4-9E1A-84DC-B68A-8AC18CEDA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18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5645166-ACCE-C222-AC42-1DC971E23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C32E185-C6B8-E18B-AC98-33F2D1DF44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73BBAD0-36A0-2034-917D-08F19CD60C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33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7620EE0-35A4-D060-CF91-4F8F55EB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199DEC5-E43B-D0CA-8F38-50ED78813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D14C23D3-EB28-96DE-3613-0F57E7C82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30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1048252300720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684374" y="816969"/>
            <a:ext cx="4703029" cy="2908759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INFOSYS SPRINGBOARD</a:t>
            </a:r>
            <a:br>
              <a:rPr lang="en" sz="3000" dirty="0">
                <a:solidFill>
                  <a:schemeClr val="accent3"/>
                </a:solidFill>
                <a:latin typeface="Bahnschrift" panose="020B0502040204020203" pitchFamily="34" charset="0"/>
                <a:ea typeface="Rajdhani"/>
                <a:cs typeface="Rajdhani"/>
                <a:sym typeface="Rajdhani"/>
              </a:rPr>
            </a:br>
            <a:r>
              <a:rPr lang="en" sz="3000" dirty="0">
                <a:solidFill>
                  <a:schemeClr val="accent3"/>
                </a:solidFill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AI PROJECT INTERNSHIP</a:t>
            </a:r>
            <a:br>
              <a:rPr lang="en" sz="3000" dirty="0">
                <a:solidFill>
                  <a:srgbClr val="FFFF00"/>
                </a:solidFill>
                <a:latin typeface="Bahnschrift" panose="020B0502040204020203" pitchFamily="34" charset="0"/>
                <a:ea typeface="Rajdhani"/>
                <a:cs typeface="Rajdhani"/>
                <a:sym typeface="Rajdhani"/>
              </a:rPr>
            </a:br>
            <a:r>
              <a:rPr lang="en" sz="3000" dirty="0">
                <a:solidFill>
                  <a:schemeClr val="bg1"/>
                </a:solidFill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--</a:t>
            </a:r>
            <a:b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</a:br>
            <a: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TumorTrace: </a:t>
            </a:r>
            <a:b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</a:br>
            <a: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MRI-based AI for </a:t>
            </a:r>
            <a:b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</a:br>
            <a:r>
              <a:rPr lang="en" sz="30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Breast Cancer Detection </a:t>
            </a:r>
            <a:endParaRPr sz="3000" dirty="0">
              <a:latin typeface="Bahnschrift" panose="020B0502040204020203" pitchFamily="34" charset="0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102;p24">
            <a:extLst>
              <a:ext uri="{FF2B5EF4-FFF2-40B4-BE49-F238E27FC236}">
                <a16:creationId xmlns:a16="http://schemas.microsoft.com/office/drawing/2014/main" id="{6FE6A45C-8E47-7396-8F47-FC455AB451DA}"/>
              </a:ext>
            </a:extLst>
          </p:cNvPr>
          <p:cNvSpPr txBox="1">
            <a:spLocks/>
          </p:cNvSpPr>
          <p:nvPr/>
        </p:nvSpPr>
        <p:spPr>
          <a:xfrm>
            <a:off x="1740928" y="3908609"/>
            <a:ext cx="2589919" cy="64062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5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Presented by: Bhavya Tiwari</a:t>
            </a:r>
          </a:p>
          <a:p>
            <a:r>
              <a:rPr lang="en-GB" sz="1500" dirty="0">
                <a:latin typeface="Bahnschrift" panose="020B0502040204020203" pitchFamily="34" charset="0"/>
                <a:ea typeface="Rajdhani"/>
                <a:cs typeface="Rajdhani"/>
                <a:sym typeface="Rajdhani"/>
              </a:rPr>
              <a:t>Mentor: Mr. Anurag Sista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255F9-E127-2F1A-DD9C-695250BC0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00" y="817794"/>
            <a:ext cx="2786943" cy="2907934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6EBDF7B-1B2F-50B8-7912-8D82FC851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5F8A0-A421-3707-7667-98D993738069}"/>
              </a:ext>
            </a:extLst>
          </p:cNvPr>
          <p:cNvSpPr txBox="1"/>
          <p:nvPr/>
        </p:nvSpPr>
        <p:spPr>
          <a:xfrm>
            <a:off x="1991799" y="119886"/>
            <a:ext cx="51604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MODELS USED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8CD842-6AF9-3ECA-0D74-8A2B91A0E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2" y="866266"/>
            <a:ext cx="67696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1. VGG-16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 deep CNN with 16 layers.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Known for simplicity and uniform architecture with 3x3 convolutional filters.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Effective for image classification but computationally heavy.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2. ResNet-18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 lightweight residual network with 18 layers.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Introduces skip connections to avoid vanishing gradients.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Balances accuracy and computational efficiency.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3. ResNet-50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 deeper residual network with 50 layers.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Uses bottleneck blocks for efficient training of deeper models.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High accuracy for complex image recognition tasks.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8194" name="Picture 2" descr="Torch Hub Series #2: VGG and ResNet - PyImageSearch">
            <a:extLst>
              <a:ext uri="{FF2B5EF4-FFF2-40B4-BE49-F238E27FC236}">
                <a16:creationId xmlns:a16="http://schemas.microsoft.com/office/drawing/2014/main" id="{6738B303-8B66-7EAF-0613-3A159A8AD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9" t="38068" r="4164" b="20223"/>
          <a:stretch/>
        </p:blipFill>
        <p:spPr bwMode="auto">
          <a:xfrm rot="5400000">
            <a:off x="6009443" y="2334755"/>
            <a:ext cx="3967614" cy="10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1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25EB640-5F04-AAC4-411D-29B7DB65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446037-F71F-49DE-4004-80592B0E7914}"/>
              </a:ext>
            </a:extLst>
          </p:cNvPr>
          <p:cNvSpPr txBox="1"/>
          <p:nvPr/>
        </p:nvSpPr>
        <p:spPr>
          <a:xfrm>
            <a:off x="209227" y="119886"/>
            <a:ext cx="8741044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EVALUATION METRICS FOR CLASSIFICATION MODELS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E285873-CCEB-F2FE-A327-8383B6F41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06" y="1451951"/>
            <a:ext cx="840268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Accuracy: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Percentage of correct predictions overall.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Precision: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Measures the model's ability to minimize false positives.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Recall (Sensitivity):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Indicates how well the model identifies actual positive cases.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F1 Score: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Harmonic mean of precision and recall; balances the two metrics.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AUC (Area Under the Curve):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Assesses the model's ability to differentiate between benign and malignant </a:t>
            </a:r>
            <a:r>
              <a:rPr kumimoji="0" lang="en-GB" altLang="en-US" sz="16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tumors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Confusion Matrix: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Displays true positives, true negatives, false positives, and false negatives to </a:t>
            </a:r>
            <a:r>
              <a:rPr kumimoji="0" lang="en-GB" altLang="en-US" sz="16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analyze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model performance.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32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7D1DD00-A076-466D-33F9-9797431F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D79E1-1D35-B64B-CD85-82CFAC6A7D26}"/>
              </a:ext>
            </a:extLst>
          </p:cNvPr>
          <p:cNvSpPr txBox="1"/>
          <p:nvPr/>
        </p:nvSpPr>
        <p:spPr>
          <a:xfrm>
            <a:off x="2069024" y="189628"/>
            <a:ext cx="4254285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OUTPUT: VGG-16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104ABC-2827-6E8D-2BE6-8A6EB6F3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57" y="1673172"/>
            <a:ext cx="84026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Training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85.22%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0.3613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Validation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82.55%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AUC:  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0.9178</a:t>
            </a:r>
          </a:p>
          <a:p>
            <a:endParaRPr lang="en-US" sz="1600" b="1" dirty="0">
              <a:solidFill>
                <a:schemeClr val="accent4"/>
              </a:solidFill>
              <a:latin typeface="Bahnschrift" panose="020B0502040204020203" pitchFamily="34" charset="0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Test Results: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0.5015</a:t>
            </a:r>
          </a:p>
          <a:p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Accuracy: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77.38% (5301/6851)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DD09F5D-4414-1F9D-33D8-CBC00BB603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3133" y="1576005"/>
            <a:ext cx="2634712" cy="216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9AF46C1-D7D9-C5F1-54E0-A59A75A8D0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87" y="1576005"/>
            <a:ext cx="2855534" cy="2166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91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4CF0D2-7411-E47B-0278-32CBB698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A3915-D427-190E-D7D7-ECB4CF21B4DA}"/>
              </a:ext>
            </a:extLst>
          </p:cNvPr>
          <p:cNvSpPr txBox="1"/>
          <p:nvPr/>
        </p:nvSpPr>
        <p:spPr>
          <a:xfrm>
            <a:off x="2069024" y="189628"/>
            <a:ext cx="4254285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OUTPUT: ResNet-18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131B49-6B93-60A4-3DA4-8F3B7F004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88" y="1780783"/>
            <a:ext cx="840268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Training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97.86%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0.3862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Validation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84.92%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AUC: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0.9324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Test Results: 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0.6204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Accuracy: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77.74% (5326/6851)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F9935F2-D1E2-9B36-5A64-265E8292AB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46" y="970809"/>
            <a:ext cx="2424193" cy="199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7639-467D-4F6C-D640-7FBBC85FF0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59109" y="970809"/>
            <a:ext cx="2940803" cy="2005954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FB6A5C3-1D05-96A4-38ED-F5EDA5CD23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47012" y="3111613"/>
            <a:ext cx="2424193" cy="1899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9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126E60-822C-9A3E-E100-56C8E9433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85C23-470E-FBF5-8B11-1A40163BE4CE}"/>
              </a:ext>
            </a:extLst>
          </p:cNvPr>
          <p:cNvSpPr txBox="1"/>
          <p:nvPr/>
        </p:nvSpPr>
        <p:spPr>
          <a:xfrm>
            <a:off x="2069024" y="189628"/>
            <a:ext cx="4254285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OUTPUT: ResNet-50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ED0CB40-7D9A-283E-3B15-D2F419D4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88" y="1657673"/>
            <a:ext cx="84026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Training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93.69%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0.3713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Validation Accuracy: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84.44%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AUC: </a:t>
            </a:r>
            <a:r>
              <a:rPr 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0.9235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Test Results: 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Average Loss: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0.3862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AUC: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0.8084</a:t>
            </a:r>
            <a:b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</a:br>
            <a:r>
              <a:rPr 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Accuracy: </a:t>
            </a: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84.92% (5326/6851)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4ECFD-7A33-3B2B-9ECE-EE724724C7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37675" y="1635179"/>
            <a:ext cx="4589780" cy="23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833F751-F5E6-514C-49E7-9AFC71A0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F7471-B5F1-4621-CBD2-940F54334232}"/>
              </a:ext>
            </a:extLst>
          </p:cNvPr>
          <p:cNvSpPr txBox="1"/>
          <p:nvPr/>
        </p:nvSpPr>
        <p:spPr>
          <a:xfrm>
            <a:off x="1592451" y="228374"/>
            <a:ext cx="5959098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52F0519-AF57-422E-5670-CC5EDE8F4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8" y="1019468"/>
            <a:ext cx="840268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600" b="1" dirty="0">
                <a:solidFill>
                  <a:schemeClr val="accent3"/>
                </a:solidFill>
                <a:latin typeface="Bahnschrift" panose="020B0502040204020203" pitchFamily="34" charset="0"/>
              </a:rPr>
              <a:t>Best Model: ResNet-50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Reason: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Highest Test Accuracy</a:t>
            </a:r>
            <a:r>
              <a:rPr lang="en-GB" alt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 (84.92%)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Lowest Test Loss </a:t>
            </a:r>
            <a:r>
              <a:rPr lang="en-GB" alt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(0.3862)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Balanced Performance across training, validation, and testing phases.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Superior AUC of </a:t>
            </a:r>
            <a:r>
              <a:rPr lang="en-GB" alt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0.9235, </a:t>
            </a:r>
            <a:r>
              <a:rPr lang="en-GB" altLang="en-US" sz="1600" b="1" dirty="0">
                <a:solidFill>
                  <a:schemeClr val="accent4"/>
                </a:solidFill>
                <a:latin typeface="Bahnschrift" panose="020B0502040204020203" pitchFamily="34" charset="0"/>
              </a:rPr>
              <a:t>indicating strong capability in distinguishing between benign and malignant tumours.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9903-DB07-4881-F40C-30672D65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21"/>
          <a:stretch/>
        </p:blipFill>
        <p:spPr>
          <a:xfrm>
            <a:off x="1739684" y="3073102"/>
            <a:ext cx="5664631" cy="18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19A3-18B4-E388-CB6A-A35CB3CB8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195" y="646169"/>
            <a:ext cx="4404000" cy="2590500"/>
          </a:xfrm>
        </p:spPr>
        <p:txBody>
          <a:bodyPr/>
          <a:lstStyle/>
          <a:p>
            <a:r>
              <a:rPr lang="en-IN" sz="10200" dirty="0"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BCC4A-D070-8312-6F6D-7ADB1808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195" y="3092094"/>
            <a:ext cx="3384900" cy="434400"/>
          </a:xfrm>
        </p:spPr>
        <p:txBody>
          <a:bodyPr/>
          <a:lstStyle/>
          <a:p>
            <a:r>
              <a:rPr lang="en-IN" sz="2000" dirty="0" err="1">
                <a:latin typeface="Bahnschrift" panose="020B0502040204020203" pitchFamily="34" charset="0"/>
              </a:rPr>
              <a:t>Gradio</a:t>
            </a:r>
            <a:r>
              <a:rPr lang="en-IN" sz="2000" dirty="0">
                <a:latin typeface="Bahnschrift" panose="020B0502040204020203" pitchFamily="34" charset="0"/>
              </a:rPr>
              <a:t>-based Application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B17C3DA-AE45-57D0-AE38-83D24AA49999}"/>
              </a:ext>
            </a:extLst>
          </p:cNvPr>
          <p:cNvSpPr/>
          <p:nvPr/>
        </p:nvSpPr>
        <p:spPr>
          <a:xfrm>
            <a:off x="4648841" y="1472933"/>
            <a:ext cx="1160289" cy="2489627"/>
          </a:xfrm>
          <a:prstGeom prst="down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EF7C886-A999-887F-27CF-17190589FE56}"/>
              </a:ext>
            </a:extLst>
          </p:cNvPr>
          <p:cNvSpPr/>
          <p:nvPr/>
        </p:nvSpPr>
        <p:spPr>
          <a:xfrm>
            <a:off x="4870518" y="1847280"/>
            <a:ext cx="1160289" cy="2489627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54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dio demo recording ">
            <a:hlinkClick r:id="" action="ppaction://media"/>
            <a:extLst>
              <a:ext uri="{FF2B5EF4-FFF2-40B4-BE49-F238E27FC236}">
                <a16:creationId xmlns:a16="http://schemas.microsoft.com/office/drawing/2014/main" id="{75E6C413-9E2F-16CD-8308-29D0D2FAE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lue Sticker for iOS &amp;amp; Android | GIPHY">
            <a:extLst>
              <a:ext uri="{FF2B5EF4-FFF2-40B4-BE49-F238E27FC236}">
                <a16:creationId xmlns:a16="http://schemas.microsoft.com/office/drawing/2014/main" id="{2F36C1D3-B87D-470A-B5EA-2559DA6985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6" y="108102"/>
            <a:ext cx="5406887" cy="54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2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309129" y="138245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Problem Statement</a:t>
            </a: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1361300" y="2265511"/>
            <a:ext cx="457385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Data Preprocessing</a:t>
            </a: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361300" y="3148564"/>
            <a:ext cx="29893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Models Trained</a:t>
            </a: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528701" y="2266521"/>
            <a:ext cx="642822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02</a:t>
            </a: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528701" y="138094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01</a:t>
            </a: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571523" y="314387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Bahnschrift" panose="020B0502040204020203" pitchFamily="34" charset="0"/>
              </a:rPr>
              <a:t>03</a:t>
            </a:r>
            <a:endParaRPr sz="2200" dirty="0">
              <a:latin typeface="Bahnschrift" panose="020B0502040204020203" pitchFamily="34" charset="0"/>
            </a:endParaRPr>
          </a:p>
        </p:txBody>
      </p:sp>
      <p:cxnSp>
        <p:nvCxnSpPr>
          <p:cNvPr id="127" name="Google Shape;127;p26"/>
          <p:cNvCxnSpPr>
            <a:cxnSpLocks/>
          </p:cNvCxnSpPr>
          <p:nvPr/>
        </p:nvCxnSpPr>
        <p:spPr>
          <a:xfrm>
            <a:off x="1247799" y="216197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1247799" y="304488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247799" y="129152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039C6E-6258-4822-8067-B1E6EBB61DDD}"/>
              </a:ext>
            </a:extLst>
          </p:cNvPr>
          <p:cNvSpPr txBox="1"/>
          <p:nvPr/>
        </p:nvSpPr>
        <p:spPr>
          <a:xfrm>
            <a:off x="2331532" y="269379"/>
            <a:ext cx="448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CONTENTS</a:t>
            </a:r>
          </a:p>
        </p:txBody>
      </p:sp>
      <p:sp>
        <p:nvSpPr>
          <p:cNvPr id="2" name="Google Shape;119;p26">
            <a:extLst>
              <a:ext uri="{FF2B5EF4-FFF2-40B4-BE49-F238E27FC236}">
                <a16:creationId xmlns:a16="http://schemas.microsoft.com/office/drawing/2014/main" id="{D2EAC750-2C8A-4CB2-C5AE-107C82C36821}"/>
              </a:ext>
            </a:extLst>
          </p:cNvPr>
          <p:cNvSpPr txBox="1">
            <a:spLocks/>
          </p:cNvSpPr>
          <p:nvPr/>
        </p:nvSpPr>
        <p:spPr>
          <a:xfrm>
            <a:off x="1361300" y="4031617"/>
            <a:ext cx="298937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2200" dirty="0">
                <a:latin typeface="Bahnschrift" panose="020B0502040204020203" pitchFamily="34" charset="0"/>
              </a:rPr>
              <a:t>Output</a:t>
            </a:r>
          </a:p>
        </p:txBody>
      </p:sp>
      <p:sp>
        <p:nvSpPr>
          <p:cNvPr id="3" name="Google Shape;126;p26">
            <a:extLst>
              <a:ext uri="{FF2B5EF4-FFF2-40B4-BE49-F238E27FC236}">
                <a16:creationId xmlns:a16="http://schemas.microsoft.com/office/drawing/2014/main" id="{D0C1E082-D3E4-1B9C-607C-99EC19AF5E87}"/>
              </a:ext>
            </a:extLst>
          </p:cNvPr>
          <p:cNvSpPr txBox="1">
            <a:spLocks/>
          </p:cNvSpPr>
          <p:nvPr/>
        </p:nvSpPr>
        <p:spPr>
          <a:xfrm>
            <a:off x="571523" y="4026924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2200" dirty="0">
                <a:latin typeface="Bahnschrift" panose="020B0502040204020203" pitchFamily="34" charset="0"/>
              </a:rPr>
              <a:t>04</a:t>
            </a:r>
          </a:p>
        </p:txBody>
      </p:sp>
      <p:cxnSp>
        <p:nvCxnSpPr>
          <p:cNvPr id="4" name="Google Shape;128;p26">
            <a:extLst>
              <a:ext uri="{FF2B5EF4-FFF2-40B4-BE49-F238E27FC236}">
                <a16:creationId xmlns:a16="http://schemas.microsoft.com/office/drawing/2014/main" id="{6DA9B6B2-230E-7377-7FC3-93364FB58B94}"/>
              </a:ext>
            </a:extLst>
          </p:cNvPr>
          <p:cNvCxnSpPr>
            <a:cxnSpLocks/>
          </p:cNvCxnSpPr>
          <p:nvPr/>
        </p:nvCxnSpPr>
        <p:spPr>
          <a:xfrm>
            <a:off x="1247799" y="3927939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Picture 6" descr="Understanding the potential of AI in healthcare - Inovalon">
            <a:extLst>
              <a:ext uri="{FF2B5EF4-FFF2-40B4-BE49-F238E27FC236}">
                <a16:creationId xmlns:a16="http://schemas.microsoft.com/office/drawing/2014/main" id="{1602505D-36C0-B098-4858-7BD4CF8B9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1" r="21717"/>
          <a:stretch/>
        </p:blipFill>
        <p:spPr bwMode="auto">
          <a:xfrm>
            <a:off x="5376703" y="1521322"/>
            <a:ext cx="2871527" cy="254249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E998942-6E23-6110-00A2-7B42E35E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63468C-ADDA-B6F3-F4B1-DAF4A1E57FB2}"/>
              </a:ext>
            </a:extLst>
          </p:cNvPr>
          <p:cNvSpPr txBox="1"/>
          <p:nvPr/>
        </p:nvSpPr>
        <p:spPr>
          <a:xfrm>
            <a:off x="1991799" y="119886"/>
            <a:ext cx="51604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PROBLEM STATEMENTS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65C06C-DB98-612D-117B-8625F7474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05" y="766217"/>
            <a:ext cx="5701554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Rising Prevalence of Breast Cancer: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Breast cancer is one of the leading causes of cancer-related deaths worldwide, with early detection playing a crucial role in reducing mortality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Challenges in Manual Diagnosis: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Analyzing breast MRI scans is a time-intensive task prone to subjective interpretation, which may lead to misdiagnosis or delayed treatment.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Need for Automated Solutions: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The complexity of breast tissue patterns in MRI images necessitates robust automated methods to assist radiologists in identifying malignant and benign cases accurately.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Leveraging Deep Learning Models: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Advanced deep learning architectures like VGG-16, ResNet-18, and ResNet-50 have demonstrated exceptional capabilities in image classification, offering potential for precise tumor detection.</a:t>
            </a:r>
          </a:p>
        </p:txBody>
      </p:sp>
      <p:pic>
        <p:nvPicPr>
          <p:cNvPr id="1027" name="Picture 3" descr="Breast cancer: What young women need to know | Ruban Hospital | Best  Multispecialities Hospital in Bihar | Best Family Hospital">
            <a:extLst>
              <a:ext uri="{FF2B5EF4-FFF2-40B4-BE49-F238E27FC236}">
                <a16:creationId xmlns:a16="http://schemas.microsoft.com/office/drawing/2014/main" id="{CC4C2752-B179-2DF2-DD39-2E3CFFAB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86" y="1698502"/>
            <a:ext cx="2363120" cy="2151914"/>
          </a:xfrm>
          <a:prstGeom prst="rect">
            <a:avLst/>
          </a:prstGeom>
          <a:noFill/>
          <a:ln w="19050">
            <a:solidFill>
              <a:srgbClr val="FDC3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FF862-5248-8298-0AC7-C5F70FAEE7BE}"/>
              </a:ext>
            </a:extLst>
          </p:cNvPr>
          <p:cNvSpPr txBox="1"/>
          <p:nvPr/>
        </p:nvSpPr>
        <p:spPr>
          <a:xfrm>
            <a:off x="334255" y="277934"/>
            <a:ext cx="553634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Limited Availability of Specialized Expertise: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Access to skilled radiologists is often limited in underdeveloped or remote regions, creating a need for reliable automated diagnostic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Data Complexity and Variability: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MRI scan data exhibits high variability due to differences in patient anatomy, imaging protocols, and tumor characteristics, making it challenging to develop generalized and robust detection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Improving Diagnosis Accuracy: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Utilizing state-of-the-art convolutional neural networks (CNNs) can enhance diagnostic accuracy, minimizing false positives and negatives in breast cancer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Objective: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To develop and evaluate a deep learning-based system using VGG-16, ResNet-18, and ResNet-50 for effective classification of breast MRI scans into malignant and benign categories.</a:t>
            </a:r>
          </a:p>
        </p:txBody>
      </p:sp>
      <p:pic>
        <p:nvPicPr>
          <p:cNvPr id="2050" name="Picture 2" descr="Using AI to predict breast cancer and personalize care | MIT News |  Massachusetts Institute of Technology">
            <a:extLst>
              <a:ext uri="{FF2B5EF4-FFF2-40B4-BE49-F238E27FC236}">
                <a16:creationId xmlns:a16="http://schemas.microsoft.com/office/drawing/2014/main" id="{0661AEFB-E7DD-C01D-7425-701818FCF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 t="11802" r="13006" b="17534"/>
          <a:stretch/>
        </p:blipFill>
        <p:spPr bwMode="auto">
          <a:xfrm>
            <a:off x="6062702" y="754475"/>
            <a:ext cx="2581836" cy="363454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7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68AEDDC-AE78-2CBA-9D3A-03CD7092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8B8131-D8B4-C4EA-ECBB-C50C12375013}"/>
              </a:ext>
            </a:extLst>
          </p:cNvPr>
          <p:cNvSpPr txBox="1"/>
          <p:nvPr/>
        </p:nvSpPr>
        <p:spPr>
          <a:xfrm>
            <a:off x="1991799" y="119886"/>
            <a:ext cx="51604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DATASET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11746E7-6136-DD15-74DB-B589B99C7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89" y="1820424"/>
            <a:ext cx="4326111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2"/>
                </a:solidFill>
              </a:rPr>
              <a:t>Source: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bg2"/>
                </a:solidFill>
                <a:hlinkClick r:id="rId3"/>
              </a:rPr>
              <a:t>https://www.sciencedirect.com/science/article/abs/pii/S0010482523007205</a:t>
            </a:r>
            <a:endParaRPr lang="en-US" sz="1600" b="1" dirty="0">
              <a:solidFill>
                <a:schemeClr val="bg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3337F1-658C-0540-456D-C124D2E5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53" y="837195"/>
            <a:ext cx="885969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bg2"/>
                </a:solidFill>
                <a:latin typeface="Bahnschrift" panose="020B0502040204020203" pitchFamily="34" charset="0"/>
              </a:rPr>
              <a:t>The dataset used in this project consists of MRI breast cancer images, categorized into two labels: </a:t>
            </a:r>
            <a:r>
              <a:rPr lang="en-US" sz="1600" dirty="0">
                <a:solidFill>
                  <a:srgbClr val="92D050"/>
                </a:solidFill>
                <a:latin typeface="Bahnschrift" panose="020B0502040204020203" pitchFamily="34" charset="0"/>
              </a:rPr>
              <a:t>Benign</a:t>
            </a:r>
            <a:r>
              <a:rPr lang="en-US" sz="1600" dirty="0">
                <a:solidFill>
                  <a:schemeClr val="bg2"/>
                </a:solidFill>
                <a:latin typeface="Bahnschrift" panose="020B0502040204020203" pitchFamily="34" charset="0"/>
              </a:rPr>
              <a:t> and </a:t>
            </a:r>
            <a:r>
              <a:rPr lang="en-US" sz="1600" dirty="0">
                <a:solidFill>
                  <a:srgbClr val="92D050"/>
                </a:solidFill>
                <a:latin typeface="Bahnschrift" panose="020B0502040204020203" pitchFamily="34" charset="0"/>
              </a:rPr>
              <a:t>Malignant</a:t>
            </a:r>
            <a:r>
              <a:rPr lang="en-US" sz="1600" dirty="0">
                <a:solidFill>
                  <a:schemeClr val="bg2"/>
                </a:solidFill>
                <a:latin typeface="Bahnschrift" panose="020B0502040204020203" pitchFamily="34" charset="0"/>
              </a:rPr>
              <a:t>. The images are organized into three subsets: training, validation, and testing, to facilitate the development and evaluation of the classification model.</a:t>
            </a:r>
            <a:br>
              <a:rPr lang="en-US" sz="1600" dirty="0">
                <a:solidFill>
                  <a:schemeClr val="bg2"/>
                </a:solidFill>
                <a:latin typeface="Bahnschrift" panose="020B0502040204020203" pitchFamily="34" charset="0"/>
              </a:rPr>
            </a:b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95185-8404-5C66-4BC6-BAB49DFB18C3}"/>
              </a:ext>
            </a:extLst>
          </p:cNvPr>
          <p:cNvSpPr txBox="1"/>
          <p:nvPr/>
        </p:nvSpPr>
        <p:spPr>
          <a:xfrm>
            <a:off x="4967728" y="1914413"/>
            <a:ext cx="39303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Structure: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b="1" dirty="0">
                <a:solidFill>
                  <a:schemeClr val="accent4"/>
                </a:solidFill>
              </a:rPr>
              <a:t>Train Set</a:t>
            </a:r>
            <a:r>
              <a:rPr lang="en-US" sz="1600" dirty="0">
                <a:solidFill>
                  <a:schemeClr val="accent4"/>
                </a:solidFill>
              </a:rPr>
              <a:t>: 20,434 images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b="1" dirty="0">
                <a:solidFill>
                  <a:schemeClr val="accent4"/>
                </a:solidFill>
              </a:rPr>
              <a:t>Validation Set</a:t>
            </a:r>
            <a:r>
              <a:rPr lang="en-US" sz="1600" dirty="0">
                <a:solidFill>
                  <a:schemeClr val="accent4"/>
                </a:solidFill>
              </a:rPr>
              <a:t>: 1,989 images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b="1" dirty="0">
                <a:solidFill>
                  <a:schemeClr val="accent4"/>
                </a:solidFill>
              </a:rPr>
              <a:t>Test Set</a:t>
            </a:r>
            <a:r>
              <a:rPr lang="en-US" sz="1600" dirty="0">
                <a:solidFill>
                  <a:schemeClr val="accent4"/>
                </a:solidFill>
              </a:rPr>
              <a:t>: 6,851 images</a:t>
            </a:r>
            <a:endParaRPr lang="en-IN" sz="1600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A92C6-B3CA-A53A-FD3E-29FC1389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46" y="2760688"/>
            <a:ext cx="4117995" cy="2182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84DF5-48C9-024B-A23F-26146129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728" y="3047608"/>
            <a:ext cx="3930382" cy="1081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D21D87-0FDD-1A7A-1E99-5EC40858CC56}"/>
              </a:ext>
            </a:extLst>
          </p:cNvPr>
          <p:cNvSpPr txBox="1"/>
          <p:nvPr/>
        </p:nvSpPr>
        <p:spPr>
          <a:xfrm>
            <a:off x="4967728" y="4204411"/>
            <a:ext cx="3930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Image segmentation had been performed on all these images</a:t>
            </a:r>
            <a:endParaRPr lang="en-IN" sz="1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4BBE118-5BF5-8017-055A-CEB0997CE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64B7D-320E-B005-D10C-63B9E2187A6B}"/>
              </a:ext>
            </a:extLst>
          </p:cNvPr>
          <p:cNvSpPr txBox="1"/>
          <p:nvPr/>
        </p:nvSpPr>
        <p:spPr>
          <a:xfrm>
            <a:off x="1991799" y="119886"/>
            <a:ext cx="5160401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PREPROCESSING: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  <a:latin typeface="Bahnschrift" panose="020B0502040204020203" pitchFamily="34" charset="0"/>
              </a:rPr>
              <a:t>DATA TRANSFORMATION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2BADC3A-4DE0-EC78-2372-B670A7B04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41" y="1200910"/>
            <a:ext cx="482557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chemeClr val="bg2"/>
                </a:solidFill>
              </a:rPr>
              <a:t>Resizing</a:t>
            </a:r>
          </a:p>
          <a:p>
            <a:pPr marL="285750" lvl="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/>
                </a:solidFill>
              </a:rPr>
              <a:t>All images were resized to 224 × 224 pixels to match the input size required by the ResNet18 model.</a:t>
            </a:r>
          </a:p>
          <a:p>
            <a:pPr marL="285750" lvl="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/>
                </a:solidFill>
              </a:rPr>
              <a:t>Ensures uniformity across the dataset as MRI images vary in resolution and aspect ratio.</a:t>
            </a:r>
            <a:endParaRPr lang="en-US" sz="1600" dirty="0">
              <a:solidFill>
                <a:schemeClr val="accent4"/>
              </a:solidFill>
            </a:endParaRPr>
          </a:p>
          <a:p>
            <a:pPr lvl="0">
              <a:buClr>
                <a:schemeClr val="accent4"/>
              </a:buClr>
            </a:pPr>
            <a:endParaRPr lang="en-US" sz="1600" b="1" dirty="0">
              <a:solidFill>
                <a:schemeClr val="accent3"/>
              </a:solidFill>
            </a:endParaRPr>
          </a:p>
          <a:p>
            <a:pPr lvl="0">
              <a:buClr>
                <a:schemeClr val="accent4"/>
              </a:buClr>
            </a:pPr>
            <a:r>
              <a:rPr lang="en-US" sz="1600" b="1" dirty="0">
                <a:solidFill>
                  <a:schemeClr val="accent3"/>
                </a:solidFill>
              </a:rPr>
              <a:t>Normalization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Pixel values, originally ranging from 0 to 255, were scaled to a range of 0 to 1 by dividing by 255.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This step adjusts the data distribution to match the pre-trained model's expected input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5123" name="Picture 3" descr="Data Preprocessing Techniques in Machine Learning [6 Steps]">
            <a:extLst>
              <a:ext uri="{FF2B5EF4-FFF2-40B4-BE49-F238E27FC236}">
                <a16:creationId xmlns:a16="http://schemas.microsoft.com/office/drawing/2014/main" id="{1626AA99-778E-C235-3B1C-A8562E77F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12789"/>
          <a:stretch/>
        </p:blipFill>
        <p:spPr bwMode="auto">
          <a:xfrm>
            <a:off x="5543852" y="1822608"/>
            <a:ext cx="3216696" cy="229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3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2CD91C8-671E-FA59-ADB9-13296E95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C2160-08AD-EB95-009F-CA867B2FF3CF}"/>
              </a:ext>
            </a:extLst>
          </p:cNvPr>
          <p:cNvSpPr txBox="1"/>
          <p:nvPr/>
        </p:nvSpPr>
        <p:spPr>
          <a:xfrm>
            <a:off x="1991799" y="119886"/>
            <a:ext cx="51604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DATA AUGMENTATION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28E51AA-4A4D-3EEB-6FFF-01430377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7" y="1004744"/>
            <a:ext cx="570155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600" b="1" dirty="0">
                <a:solidFill>
                  <a:srgbClr val="92D050"/>
                </a:solidFill>
              </a:rPr>
              <a:t>Random Horizontal Flip:</a:t>
            </a:r>
            <a:br>
              <a:rPr lang="en-US" sz="1600" b="1" dirty="0">
                <a:solidFill>
                  <a:srgbClr val="92D050"/>
                </a:solidFill>
              </a:rPr>
            </a:br>
            <a:r>
              <a:rPr lang="en-US" sz="1600" b="1" dirty="0">
                <a:solidFill>
                  <a:srgbClr val="92D050"/>
                </a:solidFill>
              </a:rPr>
              <a:t> </a:t>
            </a:r>
            <a:r>
              <a:rPr lang="en-GB" sz="1600" dirty="0">
                <a:solidFill>
                  <a:schemeClr val="accent4"/>
                </a:solidFill>
              </a:rPr>
              <a:t>Flips the image horizontally with a probability.</a:t>
            </a:r>
            <a:br>
              <a:rPr lang="en-GB" sz="1600" dirty="0">
                <a:solidFill>
                  <a:schemeClr val="accent4"/>
                </a:solidFill>
              </a:rPr>
            </a:br>
            <a:endParaRPr lang="en-US" sz="1600" dirty="0">
              <a:solidFill>
                <a:schemeClr val="accent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600" b="1" dirty="0">
                <a:solidFill>
                  <a:srgbClr val="92D050"/>
                </a:solidFill>
              </a:rPr>
              <a:t>Random Rotation: </a:t>
            </a:r>
            <a:br>
              <a:rPr lang="en-US" sz="1600" b="1" dirty="0">
                <a:solidFill>
                  <a:srgbClr val="92D050"/>
                </a:solidFill>
              </a:rPr>
            </a:br>
            <a:r>
              <a:rPr lang="en-GB" sz="1600" dirty="0">
                <a:solidFill>
                  <a:schemeClr val="accent4"/>
                </a:solidFill>
              </a:rPr>
              <a:t>Rotates the image by a random angle.</a:t>
            </a:r>
            <a:br>
              <a:rPr lang="en-GB" sz="1600" dirty="0">
                <a:solidFill>
                  <a:schemeClr val="accent4"/>
                </a:solidFill>
              </a:rPr>
            </a:br>
            <a:endParaRPr lang="en-US" sz="1600" b="1" dirty="0">
              <a:solidFill>
                <a:schemeClr val="accent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600" b="1" dirty="0">
                <a:solidFill>
                  <a:srgbClr val="92D050"/>
                </a:solidFill>
              </a:rPr>
              <a:t>Random Resized Crop: </a:t>
            </a:r>
            <a:br>
              <a:rPr lang="en-US" sz="1600" b="1" dirty="0">
                <a:solidFill>
                  <a:srgbClr val="92D050"/>
                </a:solidFill>
              </a:rPr>
            </a:br>
            <a:r>
              <a:rPr lang="en-GB" sz="1600" dirty="0">
                <a:solidFill>
                  <a:schemeClr val="accent4"/>
                </a:solidFill>
              </a:rPr>
              <a:t>Crops and resizes a random portion of the image.</a:t>
            </a:r>
            <a:br>
              <a:rPr lang="en-GB" sz="1600" dirty="0">
                <a:solidFill>
                  <a:schemeClr val="accent4"/>
                </a:solidFill>
              </a:rPr>
            </a:br>
            <a:endParaRPr lang="en-US" sz="1600" b="1" dirty="0">
              <a:solidFill>
                <a:schemeClr val="accent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600" b="1" dirty="0">
                <a:solidFill>
                  <a:srgbClr val="92D050"/>
                </a:solidFill>
              </a:rPr>
              <a:t>Color Jitter: </a:t>
            </a:r>
            <a:br>
              <a:rPr lang="en-US" sz="1600" b="1" dirty="0">
                <a:solidFill>
                  <a:srgbClr val="92D050"/>
                </a:solidFill>
              </a:rPr>
            </a:br>
            <a:r>
              <a:rPr lang="en-GB" sz="1600" dirty="0">
                <a:solidFill>
                  <a:schemeClr val="accent4"/>
                </a:solidFill>
              </a:rPr>
              <a:t>Adjusts brightness, contrast, saturation, and hue randomly.</a:t>
            </a:r>
            <a:br>
              <a:rPr lang="en-GB" sz="1600" dirty="0">
                <a:solidFill>
                  <a:schemeClr val="accent4"/>
                </a:solidFill>
              </a:rPr>
            </a:br>
            <a:endParaRPr lang="en-US" sz="1600" b="1" dirty="0">
              <a:solidFill>
                <a:schemeClr val="accent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600" b="1" dirty="0">
                <a:solidFill>
                  <a:srgbClr val="92D050"/>
                </a:solidFill>
              </a:rPr>
              <a:t>Conversion to Tensor</a:t>
            </a:r>
            <a:r>
              <a:rPr lang="en-US" sz="1600" dirty="0">
                <a:solidFill>
                  <a:srgbClr val="92D050"/>
                </a:solidFill>
              </a:rPr>
              <a:t>: </a:t>
            </a:r>
            <a:br>
              <a:rPr lang="en-US" sz="1600" dirty="0">
                <a:solidFill>
                  <a:srgbClr val="92D050"/>
                </a:solidFill>
              </a:rPr>
            </a:br>
            <a:r>
              <a:rPr lang="en-GB" sz="1600" dirty="0">
                <a:solidFill>
                  <a:schemeClr val="accent4"/>
                </a:solidFill>
              </a:rPr>
              <a:t>Converts the image into a tensor format for model input.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6146" name="Picture 2" descr="Example of data augmentation for increasing the diversity and... | Download  Scientific Diagram">
            <a:extLst>
              <a:ext uri="{FF2B5EF4-FFF2-40B4-BE49-F238E27FC236}">
                <a16:creationId xmlns:a16="http://schemas.microsoft.com/office/drawing/2014/main" id="{E4910162-07A3-F39F-5B16-C8EBFA51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87" y="1536310"/>
            <a:ext cx="2528544" cy="2528544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46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63018C5-ACB0-532B-A13C-5CF058A9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0B9F9-A856-DC6A-A2F1-C3C2AE67F2B2}"/>
              </a:ext>
            </a:extLst>
          </p:cNvPr>
          <p:cNvSpPr txBox="1"/>
          <p:nvPr/>
        </p:nvSpPr>
        <p:spPr>
          <a:xfrm>
            <a:off x="1991799" y="119886"/>
            <a:ext cx="51604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hnschrift" panose="020B0502040204020203" pitchFamily="34" charset="0"/>
              </a:rPr>
              <a:t>FEATURE EXTRACTION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702BE9-EA81-B640-7680-54F5ACDF7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2" y="866265"/>
            <a:ext cx="67696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1. Histogram of Oriented Gradients (HOG)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Highlights edge directions and intensity gradients to outline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chemeClr val="accent4"/>
              </a:solidFill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2. Sobel Operator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Calculates gradient magnitude and direction to emphasize image edges.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3. Gray-Level Co-Occurrence Matrix (GLCM)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Analyzes spatial relationships between pixel intensities in grayscale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4. Local Binary Pattern (LBP)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Captures texture by comparing each pixel’s intensity with its neighbors.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accent3"/>
                </a:solidFill>
                <a:latin typeface="Bahnschrift" panose="020B0502040204020203" pitchFamily="34" charset="0"/>
              </a:rPr>
              <a:t>5.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Multi-Variance Median LBP (MVM-LBP)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Extracts intricate texture patterns for fine-grained tumor features.</a:t>
            </a:r>
          </a:p>
        </p:txBody>
      </p:sp>
      <p:pic>
        <p:nvPicPr>
          <p:cNvPr id="7171" name="Picture 3" descr="AI In Healthcare: Revolutionizing Medicine Or Overhyped Promise?">
            <a:extLst>
              <a:ext uri="{FF2B5EF4-FFF2-40B4-BE49-F238E27FC236}">
                <a16:creationId xmlns:a16="http://schemas.microsoft.com/office/drawing/2014/main" id="{9B72C8F8-A3BE-294A-BA79-9534655B3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r="24569"/>
          <a:stretch/>
        </p:blipFill>
        <p:spPr bwMode="auto">
          <a:xfrm>
            <a:off x="7299831" y="1179406"/>
            <a:ext cx="1536807" cy="3159370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7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4AE5B-0486-FEC0-24AE-918DEA6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12" y="157584"/>
            <a:ext cx="4772776" cy="2332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EB53F-2EE3-CC11-F654-E27AC61D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13" y="2661286"/>
            <a:ext cx="4772776" cy="23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78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FE58EA6DAE94B93B5E198A712D199" ma:contentTypeVersion="10" ma:contentTypeDescription="Create a new document." ma:contentTypeScope="" ma:versionID="f76b22b679107e1829c14f668794ec30">
  <xsd:schema xmlns:xsd="http://www.w3.org/2001/XMLSchema" xmlns:xs="http://www.w3.org/2001/XMLSchema" xmlns:p="http://schemas.microsoft.com/office/2006/metadata/properties" xmlns:ns2="4d689321-2f6a-41b6-92c8-3b8746337ab3" targetNamespace="http://schemas.microsoft.com/office/2006/metadata/properties" ma:root="true" ma:fieldsID="27ee3bca77bb6656874c8d938712758c" ns2:_="">
    <xsd:import namespace="4d689321-2f6a-41b6-92c8-3b8746337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89321-2f6a-41b6-92c8-3b8746337a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BCE60-B906-4294-A271-47B4886CF2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6755E0-BBA8-4E15-9A6B-BBA9BF57EF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89321-2f6a-41b6-92c8-3b8746337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2D677C-3E10-4543-B5D6-B40BD96231BF}">
  <ds:schemaRefs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4d689321-2f6a-41b6-92c8-3b8746337ab3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974</Words>
  <Application>Microsoft Office PowerPoint</Application>
  <PresentationFormat>On-screen Show (16:9)</PresentationFormat>
  <Paragraphs>116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Anton</vt:lpstr>
      <vt:lpstr>Arial</vt:lpstr>
      <vt:lpstr>Fira Sans Condensed Light</vt:lpstr>
      <vt:lpstr>Rajdhani</vt:lpstr>
      <vt:lpstr>Bahnschrift</vt:lpstr>
      <vt:lpstr>Advent Pro Light</vt:lpstr>
      <vt:lpstr>Ai Tech Agency by Slidesgo</vt:lpstr>
      <vt:lpstr>INFOSYS SPRINGBOARD AI PROJECT INTERNSHIP -- TumorTrace:  MRI-based AI for  Breast Cancer Detection 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TRANSMISSION MEDIA  AND  NETWORK DEVICES</dc:title>
  <dc:creator>Bhavya</dc:creator>
  <cp:lastModifiedBy>Bhavya Tiwari</cp:lastModifiedBy>
  <cp:revision>98</cp:revision>
  <dcterms:modified xsi:type="dcterms:W3CDTF">2024-12-06T17:23:46Z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0x01010056AFE58EA6DAE94B93B5E198A712D199</vt:lpwstr>
  </property>
</Properties>
</file>